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0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43" r:id="rId3"/>
    <p:sldMasterId id="2147484005" r:id="rId4"/>
    <p:sldMasterId id="2147484012" r:id="rId5"/>
    <p:sldMasterId id="2147484019" r:id="rId6"/>
    <p:sldMasterId id="2147484026" r:id="rId7"/>
    <p:sldMasterId id="2147484033" r:id="rId8"/>
    <p:sldMasterId id="2147484040" r:id="rId9"/>
    <p:sldMasterId id="2147484047" r:id="rId10"/>
    <p:sldMasterId id="2147484066" r:id="rId11"/>
  </p:sldMasterIdLst>
  <p:notesMasterIdLst>
    <p:notesMasterId r:id="rId31"/>
  </p:notesMasterIdLst>
  <p:sldIdLst>
    <p:sldId id="371" r:id="rId12"/>
    <p:sldId id="372" r:id="rId13"/>
    <p:sldId id="373" r:id="rId14"/>
    <p:sldId id="276" r:id="rId15"/>
    <p:sldId id="374" r:id="rId16"/>
    <p:sldId id="277" r:id="rId17"/>
    <p:sldId id="368" r:id="rId18"/>
    <p:sldId id="377" r:id="rId19"/>
    <p:sldId id="362" r:id="rId20"/>
    <p:sldId id="278" r:id="rId21"/>
    <p:sldId id="279" r:id="rId22"/>
    <p:sldId id="364" r:id="rId23"/>
    <p:sldId id="363" r:id="rId24"/>
    <p:sldId id="369" r:id="rId25"/>
    <p:sldId id="281" r:id="rId26"/>
    <p:sldId id="282" r:id="rId27"/>
    <p:sldId id="365" r:id="rId28"/>
    <p:sldId id="366" r:id="rId29"/>
    <p:sldId id="367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00E30-6BFE-486F-8348-D97EA23E000A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DEC94-0774-4238-BDD9-79A372AA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9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93763" y="981075"/>
            <a:ext cx="5334000" cy="4000500"/>
          </a:xfrm>
          <a:ln/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09613" y="5116513"/>
            <a:ext cx="5680075" cy="4349750"/>
          </a:xfrm>
          <a:ln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ts val="0"/>
              </a:spcBef>
              <a:spcAft>
                <a:spcPts val="1320"/>
              </a:spcAft>
              <a:defRPr/>
            </a:pPr>
            <a:endParaRPr lang="ko-KR" altLang="ko-KR" kern="100" dirty="0" smtClean="0">
              <a:solidFill>
                <a:srgbClr val="000000"/>
              </a:solidFill>
              <a:latin typeface="바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237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8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86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8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94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15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31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279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37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9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07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44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42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7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11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31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1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4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7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97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37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792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82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65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72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97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1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80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19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58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21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46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01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967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78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545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89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895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197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173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97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339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690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769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925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060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916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373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23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89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0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4"/>
            <a:ext cx="9144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6534150" y="1095375"/>
            <a:ext cx="260985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0" y="1457324"/>
            <a:ext cx="2790825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2259106" y="1173840"/>
            <a:ext cx="4625788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511300" y="4953000"/>
            <a:ext cx="6121400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1511300" y="5486401"/>
            <a:ext cx="612140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276350" y="4095750"/>
            <a:ext cx="6477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7677150" y="1685926"/>
            <a:ext cx="714374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772417" y="2293241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29866" y="202757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229878" y="22357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129991" y="264669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1520516" y="2513346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569847" y="335331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2512061" y="14409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2274372" y="1375581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7439686" y="2108497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7397805" y="255455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7223301" y="2812628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7125579" y="108155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6686505" y="1327210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135137" y="437637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3396345" y="6021288"/>
            <a:ext cx="350985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98261" y="6021288"/>
            <a:ext cx="349396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3897618" y="6021288"/>
            <a:ext cx="349396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4896987" y="6021288"/>
            <a:ext cx="350985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4397303" y="6021288"/>
            <a:ext cx="349396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5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82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296617" y="2242080"/>
            <a:ext cx="1046408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0" y="3352142"/>
            <a:ext cx="1343025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536" y="2242080"/>
            <a:ext cx="1046408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149542" y="3190864"/>
            <a:ext cx="992894" cy="1267727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772417" y="2254510"/>
            <a:ext cx="55639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29866" y="1988840"/>
            <a:ext cx="8240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229878" y="219698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986923" y="1731957"/>
            <a:ext cx="2541585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996581" y="1700808"/>
            <a:ext cx="620265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1592284"/>
            <a:ext cx="489654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280391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07904" y="2801569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07904" y="3322747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3843925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4365104"/>
            <a:ext cx="4896544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183748" y="620866"/>
            <a:ext cx="2960252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6974904" y="6597352"/>
            <a:ext cx="21336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949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1813662" y="3244335"/>
            <a:ext cx="1296144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290136" y="3407330"/>
            <a:ext cx="5151566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290136" y="3922106"/>
            <a:ext cx="5151566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102160" y="1751683"/>
            <a:ext cx="1323055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7701258" y="1215430"/>
            <a:ext cx="1442741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2843808" y="1700808"/>
            <a:ext cx="620265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474371" y="824344"/>
            <a:ext cx="620265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5363" y="2677734"/>
            <a:ext cx="1343025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784504" y="2717784"/>
            <a:ext cx="1400488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6008335" y="1361607"/>
            <a:ext cx="3135665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8814776" y="2708114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8968339" y="2617372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8675173" y="1835595"/>
            <a:ext cx="48185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053431" y="1846123"/>
            <a:ext cx="1790377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91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33744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836712"/>
            <a:ext cx="756084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478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9144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9144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67100" y="3760421"/>
            <a:ext cx="22098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3338111" y="2110310"/>
            <a:ext cx="2467778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2766053" y="3066723"/>
            <a:ext cx="539154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5841234" y="3066723"/>
            <a:ext cx="536714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3536068" y="3066723"/>
            <a:ext cx="536714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5071218" y="3066723"/>
            <a:ext cx="539154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4303643" y="3066723"/>
            <a:ext cx="536714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86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6974904" y="6597352"/>
            <a:ext cx="21336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6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3029676" cy="32823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4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9870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0430" y="222698"/>
            <a:ext cx="3020058" cy="328231"/>
          </a:xfrm>
        </p:spPr>
        <p:txBody>
          <a:bodyPr anchor="ctr"/>
          <a:lstStyle>
            <a:lvl1pPr>
              <a:defRPr sz="2133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3931" y="1000109"/>
            <a:ext cx="8229600" cy="5126055"/>
          </a:xfrm>
        </p:spPr>
        <p:txBody>
          <a:bodyPr/>
          <a:lstStyle>
            <a:lvl1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403786"/>
      </p:ext>
    </p:extLst>
  </p:cSld>
  <p:clrMapOvr>
    <a:masterClrMapping/>
  </p:clrMapOvr>
  <p:transition>
    <p:dissolv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5033429" cy="547201"/>
          </a:xfrm>
        </p:spPr>
        <p:txBody>
          <a:bodyPr/>
          <a:lstStyle>
            <a:lvl1pPr algn="l">
              <a:defRPr sz="3556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1pPr>
            <a:lvl2pPr marL="406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26049986"/>
      </p:ext>
    </p:extLst>
  </p:cSld>
  <p:clrMapOvr>
    <a:masterClrMapping/>
  </p:clrMapOvr>
  <p:transition>
    <p:dissolv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30177"/>
      </p:ext>
    </p:extLst>
  </p:cSld>
  <p:clrMapOvr>
    <a:masterClrMapping/>
  </p:clrMapOvr>
  <p:transition>
    <p:dissolv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257155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603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03692"/>
      </p:ext>
    </p:extLst>
  </p:cSld>
  <p:clrMapOvr>
    <a:masterClrMapping/>
  </p:clrMapOvr>
  <p:transition>
    <p:dissolv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040555"/>
      </p:ext>
    </p:extLst>
  </p:cSld>
  <p:clrMapOvr>
    <a:masterClrMapping/>
  </p:clrMapOvr>
  <p:transition>
    <p:dissolv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1161499"/>
            <a:ext cx="2516715" cy="273601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2825817"/>
      </p:ext>
    </p:extLst>
  </p:cSld>
  <p:clrMapOvr>
    <a:masterClrMapping/>
  </p:clrMapOvr>
  <p:transition>
    <p:dissolv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5093737"/>
            <a:ext cx="2516715" cy="273601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11150392"/>
      </p:ext>
    </p:extLst>
  </p:cSld>
  <p:clrMapOvr>
    <a:masterClrMapping/>
  </p:clrMapOvr>
  <p:transition>
    <p:dissolv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4724"/>
      </p:ext>
    </p:extLst>
  </p:cSld>
  <p:clrMapOvr>
    <a:masterClrMapping/>
  </p:clrMapOvr>
  <p:transition>
    <p:dissolv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58569" y="274640"/>
            <a:ext cx="328231" cy="318997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467443"/>
      </p:ext>
    </p:extLst>
  </p:cSld>
  <p:clrMapOvr>
    <a:masterClrMapping/>
  </p:clrMapOvr>
  <p:transition>
    <p:dissolv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=""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22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1851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8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5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484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011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542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351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072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06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2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5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83ADB-5468-4361-B754-74EE79A8BBF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261F0-B5E0-4717-8BF7-CACCE4890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5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3" descr="Image6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Box 14"/>
          <p:cNvSpPr txBox="1">
            <a:spLocks noChangeArrowheads="1"/>
          </p:cNvSpPr>
          <p:nvPr userDrawn="1"/>
        </p:nvSpPr>
        <p:spPr bwMode="auto">
          <a:xfrm>
            <a:off x="4293419" y="6573839"/>
            <a:ext cx="49084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t>- </a:t>
            </a:r>
            <a:fld id="{3BA5E6DE-B64E-4DDC-B3ED-D06CAC5EB2B3}" type="slidenum">
              <a:rPr lang="ko-KR" altLang="en-US" sz="1067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pPr algn="ctr" eaLnBrk="1" fontAlgn="b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067" dirty="0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t> -</a:t>
            </a:r>
            <a:endParaRPr lang="ko-KR" altLang="en-US" sz="1067" dirty="0" smtClean="0">
              <a:solidFill>
                <a:prstClr val="black"/>
              </a:solidFill>
              <a:latin typeface="Calibri" panose="020F0502020204030204" pitchFamily="34" charset="0"/>
              <a:ea typeface="새굴림" panose="02030600000101010101" pitchFamily="18" charset="-127"/>
            </a:endParaRPr>
          </a:p>
        </p:txBody>
      </p:sp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736600" y="201614"/>
            <a:ext cx="3029676" cy="3282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7683522" y="-234858"/>
            <a:ext cx="1968514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>
            <a:off x="6921517" y="-142900"/>
            <a:ext cx="1730725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-127033" y="5272138"/>
            <a:ext cx="1792199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pic>
        <p:nvPicPr>
          <p:cNvPr id="1039" name="그림 12" descr="Image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0" y="107950"/>
            <a:ext cx="46002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51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sz="2133" b="1" kern="1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06405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12810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19215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25620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04804" indent="-30480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60408" indent="-2540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89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016013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422418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78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1828823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78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235228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0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5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6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0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0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3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85" y="58494"/>
            <a:ext cx="1605915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974904" y="6597352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15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1010" y="3625009"/>
            <a:ext cx="7835710" cy="1443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제목 7"/>
          <p:cNvSpPr txBox="1">
            <a:spLocks/>
          </p:cNvSpPr>
          <p:nvPr/>
        </p:nvSpPr>
        <p:spPr>
          <a:xfrm>
            <a:off x="323528" y="260648"/>
            <a:ext cx="7236864" cy="4431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850" b="1" dirty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PART 01 </a:t>
            </a:r>
            <a:r>
              <a:rPr lang="en-US" altLang="ko-KR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850" b="1" dirty="0" err="1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스마트폰</a:t>
            </a:r>
            <a:r>
              <a:rPr lang="ko-KR" altLang="en-US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850" b="1" dirty="0" err="1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앱과</a:t>
            </a:r>
            <a:r>
              <a:rPr lang="ko-KR" altLang="en-US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웹</a:t>
            </a:r>
            <a:endParaRPr lang="ko-KR" altLang="en-US" sz="2850" b="1" dirty="0">
              <a:solidFill>
                <a:srgbClr val="00B0F0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7" name="제목 7"/>
          <p:cNvSpPr txBox="1">
            <a:spLocks/>
          </p:cNvSpPr>
          <p:nvPr/>
        </p:nvSpPr>
        <p:spPr>
          <a:xfrm>
            <a:off x="251520" y="836712"/>
            <a:ext cx="849694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000" b="1" dirty="0" err="1" smtClean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앱의</a:t>
            </a:r>
            <a:r>
              <a:rPr lang="ko-KR" altLang="en-US" sz="2000" b="1" dirty="0" smtClean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이해와 개발원리</a:t>
            </a:r>
            <a:r>
              <a:rPr lang="en-US" altLang="ko-KR" sz="2000" b="1" dirty="0" smtClean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endParaRPr lang="ko-KR" altLang="en-US" sz="20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8" name="제목 7"/>
          <p:cNvSpPr txBox="1">
            <a:spLocks/>
          </p:cNvSpPr>
          <p:nvPr/>
        </p:nvSpPr>
        <p:spPr>
          <a:xfrm>
            <a:off x="3491880" y="836712"/>
            <a:ext cx="4409235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b="1" dirty="0" err="1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스마트폰과</a:t>
            </a:r>
            <a:r>
              <a:rPr lang="ko-KR" altLang="en-US" sz="2400" b="1" dirty="0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b="1" dirty="0" err="1">
                <a:solidFill>
                  <a:prstClr val="black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앱</a:t>
            </a: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724647" y="74853"/>
            <a:ext cx="2352935" cy="1584176"/>
            <a:chOff x="0" y="2507847"/>
            <a:chExt cx="2965947" cy="2459166"/>
          </a:xfrm>
        </p:grpSpPr>
        <p:grpSp>
          <p:nvGrpSpPr>
            <p:cNvPr id="10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0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21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25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3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dirty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31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2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3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4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27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28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9" name="타원 28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ysClr val="window" lastClr="FFFFFF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latinLnBrk="0">
                        <a:defRPr/>
                      </a:pPr>
                      <a:endParaRPr lang="ko-KR" altLang="en-US" kern="0" smtClean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0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latinLnBrk="0">
                        <a:defRPr/>
                      </a:pPr>
                      <a:endParaRPr lang="ko-KR" altLang="en-US" kern="0" smtClean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2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23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latinLnBrk="0">
                      <a:defRPr/>
                    </a:pPr>
                    <a:endParaRPr lang="ko-KR" altLang="en-US" kern="0" smtClean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latinLnBrk="0">
                      <a:defRPr/>
                    </a:pPr>
                    <a:endParaRPr lang="ko-KR" altLang="en-US" kern="0" smtClean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kern="0" smtClean="0">
                <a:solidFill>
                  <a:prstClr val="black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>
                  <a:defRPr/>
                </a:pPr>
                <a:endParaRPr lang="ko-KR" altLang="en-US" kern="0" smtClea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1343893" y="1641893"/>
            <a:ext cx="36703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학습 목차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16575" y="2467804"/>
            <a:ext cx="4150609" cy="3079226"/>
            <a:chOff x="4980320" y="2485152"/>
            <a:chExt cx="3145583" cy="3079226"/>
          </a:xfrm>
        </p:grpSpPr>
        <p:sp>
          <p:nvSpPr>
            <p:cNvPr id="43" name="TextBox 42"/>
            <p:cNvSpPr txBox="1"/>
            <p:nvPr/>
          </p:nvSpPr>
          <p:spPr>
            <a:xfrm>
              <a:off x="4980320" y="2485152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1</a:t>
              </a: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스마트폰의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개요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80320" y="3111488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2</a:t>
              </a: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스마트폰의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앱과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활용 사례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80320" y="3737824"/>
              <a:ext cx="3145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3.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소개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4980320" y="4990495"/>
              <a:ext cx="2879741" cy="573883"/>
              <a:chOff x="2838198" y="4156486"/>
              <a:chExt cx="2879741" cy="57388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838198" y="4156486"/>
                <a:ext cx="2879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0"/>
                  </a:spcBef>
                </a:pPr>
                <a:endPara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032450" y="4453370"/>
                <a:ext cx="2685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88900" indent="-88900">
                  <a:spcBef>
                    <a:spcPct val="20000"/>
                  </a:spcBef>
                </a:pPr>
                <a:endPara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1437167" y="4507202"/>
            <a:ext cx="415060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ct val="0"/>
              </a:spcBef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4.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구글이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만드는 세상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0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62469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200" b="1" dirty="0" err="1">
                <a:solidFill>
                  <a:prstClr val="white"/>
                </a:solidFill>
              </a:rPr>
              <a:t>안드로이드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</a:rPr>
              <a:t>Everywhere</a:t>
            </a:r>
            <a:endParaRPr lang="en-US" altLang="ko-KR" sz="3200" b="1" dirty="0">
              <a:solidFill>
                <a:prstClr val="white"/>
              </a:solidFill>
              <a:cs typeface="Tahoma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8" y="1502505"/>
            <a:ext cx="3152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01" y="1792759"/>
            <a:ext cx="3200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1867" y="4350480"/>
            <a:ext cx="4448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prstClr val="black"/>
                </a:solidFill>
              </a:rPr>
              <a:t>브릴로는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2015</a:t>
            </a:r>
            <a:r>
              <a:rPr lang="ko-KR" altLang="en-US" dirty="0">
                <a:solidFill>
                  <a:prstClr val="black"/>
                </a:solidFill>
              </a:rPr>
              <a:t>년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I/O</a:t>
            </a:r>
            <a:r>
              <a:rPr lang="ko-KR" altLang="en-US" dirty="0">
                <a:solidFill>
                  <a:prstClr val="black"/>
                </a:solidFill>
              </a:rPr>
              <a:t>에서 사물인터넷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 err="1">
                <a:solidFill>
                  <a:prstClr val="black"/>
                </a:solidFill>
              </a:rPr>
              <a:t>IoT</a:t>
            </a:r>
            <a:r>
              <a:rPr lang="en-US" altLang="ko-KR" dirty="0">
                <a:solidFill>
                  <a:prstClr val="black"/>
                </a:solidFill>
              </a:rPr>
              <a:t>=Internet of Things)</a:t>
            </a:r>
            <a:r>
              <a:rPr lang="ko-KR" altLang="en-US" dirty="0">
                <a:solidFill>
                  <a:prstClr val="black"/>
                </a:solidFill>
              </a:rPr>
              <a:t>을 위해 </a:t>
            </a:r>
            <a:r>
              <a:rPr lang="ko-KR" altLang="en-US" dirty="0" err="1">
                <a:solidFill>
                  <a:prstClr val="black"/>
                </a:solidFill>
              </a:rPr>
              <a:t>구글이</a:t>
            </a:r>
            <a:r>
              <a:rPr lang="ko-KR" altLang="en-US" dirty="0">
                <a:solidFill>
                  <a:prstClr val="black"/>
                </a:solidFill>
              </a:rPr>
              <a:t> 공개한 </a:t>
            </a:r>
            <a:r>
              <a:rPr lang="en-US" altLang="ko-KR" dirty="0">
                <a:solidFill>
                  <a:prstClr val="black"/>
                </a:solidFill>
              </a:rPr>
              <a:t>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‘작은 </a:t>
            </a:r>
            <a:r>
              <a:rPr lang="ko-KR" altLang="en-US" dirty="0" err="1">
                <a:solidFill>
                  <a:prstClr val="black"/>
                </a:solidFill>
              </a:rPr>
              <a:t>안드로이드</a:t>
            </a:r>
            <a:r>
              <a:rPr lang="ko-KR" altLang="en-US" dirty="0">
                <a:solidFill>
                  <a:prstClr val="black"/>
                </a:solidFill>
              </a:rPr>
              <a:t>’라고도 </a:t>
            </a:r>
            <a:r>
              <a:rPr lang="ko-KR" altLang="en-US" dirty="0" err="1">
                <a:solidFill>
                  <a:prstClr val="black"/>
                </a:solidFill>
              </a:rPr>
              <a:t>불리운다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4" y="1502247"/>
            <a:ext cx="24860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3" y="4324350"/>
            <a:ext cx="32480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95" y="1858919"/>
            <a:ext cx="34004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8"/>
          <p:cNvSpPr txBox="1">
            <a:spLocks/>
          </p:cNvSpPr>
          <p:nvPr/>
        </p:nvSpPr>
        <p:spPr>
          <a:xfrm>
            <a:off x="251520" y="289706"/>
            <a:ext cx="8642350" cy="62469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2800" b="1" dirty="0" err="1">
                <a:solidFill>
                  <a:prstClr val="white"/>
                </a:solidFill>
              </a:rPr>
              <a:t>안드로이드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r>
              <a:rPr lang="en-US" altLang="ko-KR" sz="2800" b="1" dirty="0">
                <a:solidFill>
                  <a:prstClr val="white"/>
                </a:solidFill>
              </a:rPr>
              <a:t>Everywhere</a:t>
            </a:r>
            <a:r>
              <a:rPr lang="ko-KR" altLang="en-US" sz="2800" b="1" dirty="0">
                <a:solidFill>
                  <a:prstClr val="white"/>
                </a:solidFill>
              </a:rPr>
              <a:t> </a:t>
            </a:r>
            <a:r>
              <a:rPr lang="en-US" altLang="ko-KR" sz="2800" b="1" dirty="0">
                <a:solidFill>
                  <a:prstClr val="white"/>
                </a:solidFill>
              </a:rPr>
              <a:t>(</a:t>
            </a:r>
            <a:r>
              <a:rPr lang="ko-KR" altLang="en-US" sz="2800" b="1" dirty="0">
                <a:solidFill>
                  <a:prstClr val="white"/>
                </a:solidFill>
              </a:rPr>
              <a:t>계속</a:t>
            </a:r>
            <a:r>
              <a:rPr lang="en-US" altLang="ko-KR" sz="2800" b="1" dirty="0">
                <a:solidFill>
                  <a:prstClr val="white"/>
                </a:solidFill>
              </a:rPr>
              <a:t>)</a:t>
            </a:r>
            <a:endParaRPr lang="en-US" altLang="ko-KR" sz="2800" b="1" dirty="0">
              <a:solidFill>
                <a:prstClr val="white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에브리웨어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(Everywhere)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/>
              <a:t>구글페</a:t>
            </a:r>
            <a:r>
              <a:rPr lang="ko-KR" altLang="en-US" b="1" dirty="0" err="1"/>
              <a:t>이</a:t>
            </a:r>
            <a:r>
              <a:rPr lang="en-US" altLang="ko-KR" b="1" dirty="0" smtClean="0"/>
              <a:t>(Google Pay)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구글이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개발한 전자지갑 플랫폼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모바일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기기에서 사용자들이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기반의 단말기인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스마트폰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태블릿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워치로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결제할 수 있게 함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2018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페이와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월렛을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통합하여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구글페이로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명칭을 바꿈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24939"/>
            <a:ext cx="2329200" cy="18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785" y="979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에브리웨어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(Everywhere)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오</a:t>
            </a:r>
            <a:r>
              <a:rPr lang="ko-KR" altLang="en-US" b="1" dirty="0"/>
              <a:t>토</a:t>
            </a:r>
            <a:r>
              <a:rPr lang="en-US" altLang="ko-KR" b="1" dirty="0" smtClean="0"/>
              <a:t>(Android Auto)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자동차에서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안드로이드를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편리하게 사용하기 위한 플랫폼</a:t>
            </a:r>
            <a:endParaRPr lang="en-US" altLang="ko-KR" sz="1500" dirty="0" smtClean="0"/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오토를 이용하여 자동차 안에서 각종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앱과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콘텐츠를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편리하게 사용할 수 있음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사용자는 자동차에서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내비게이션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이용과 메시지 보내기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음악 듣기 등을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395162" y="3861048"/>
            <a:ext cx="8137278" cy="290291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Blip>
                <a:blip r:embed="rId2"/>
              </a:buBlip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TV(Android TV)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00350" lvl="5">
              <a:lnSpc>
                <a:spcPts val="2200"/>
              </a:lnSpc>
            </a:pP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TV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를 이용하면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안드로이드의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콘텐츠를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그대로  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TV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에서 사용할 수 있음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영화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스포츠 생중계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스트리밍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멀티플레이어 게임 등의 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콘텐츠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앱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게임을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TV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를 통해 이용할 수 있음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24939"/>
            <a:ext cx="2329200" cy="18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9" y="4339280"/>
            <a:ext cx="2351235" cy="188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225" y="1324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83568" y="188640"/>
            <a:ext cx="2933495" cy="328231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에코 시스템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251520" y="827317"/>
            <a:ext cx="8191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fontAlgn="b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6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에코 시스템 안에서 개발자로서의 역할</a:t>
            </a:r>
            <a:endParaRPr kumimoji="1" lang="en-US" altLang="ko-KR" sz="16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pic>
        <p:nvPicPr>
          <p:cNvPr id="2970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25662"/>
            <a:ext cx="6696744" cy="575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1930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5" y="1653875"/>
            <a:ext cx="30765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62" y="4180368"/>
            <a:ext cx="33909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1863" y="4688131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sz="16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600" b="1" dirty="0">
                <a:solidFill>
                  <a:prstClr val="black"/>
                </a:solidFill>
              </a:rPr>
              <a:t> 지도</a:t>
            </a:r>
            <a:r>
              <a:rPr lang="en-US" altLang="ko-KR" sz="1600" b="1" dirty="0">
                <a:solidFill>
                  <a:prstClr val="black"/>
                </a:solidFill>
              </a:rPr>
              <a:t>(Google Maps)</a:t>
            </a:r>
          </a:p>
          <a:p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- </a:t>
            </a:r>
            <a:r>
              <a:rPr lang="ko-KR" altLang="en-US" sz="1600" dirty="0">
                <a:solidFill>
                  <a:prstClr val="black"/>
                </a:solidFill>
              </a:rPr>
              <a:t>지도 서비스</a:t>
            </a:r>
          </a:p>
          <a:p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- </a:t>
            </a:r>
            <a:r>
              <a:rPr lang="ko-KR" altLang="en-US" sz="1600" dirty="0" err="1">
                <a:solidFill>
                  <a:prstClr val="black"/>
                </a:solidFill>
              </a:rPr>
              <a:t>구글맵의</a:t>
            </a:r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</a:rPr>
              <a:t>길찾기는</a:t>
            </a:r>
            <a:r>
              <a:rPr lang="ko-KR" altLang="en-US" sz="1600" dirty="0">
                <a:solidFill>
                  <a:prstClr val="black"/>
                </a:solidFill>
              </a:rPr>
              <a:t> 현지 대중 교통과 연동하여 오픈</a:t>
            </a:r>
            <a:r>
              <a:rPr lang="en-US" altLang="ko-KR" sz="1600" dirty="0">
                <a:solidFill>
                  <a:prstClr val="black"/>
                </a:solidFill>
              </a:rPr>
              <a:t>API</a:t>
            </a:r>
            <a:r>
              <a:rPr lang="ko-KR" altLang="en-US" sz="1600" dirty="0">
                <a:solidFill>
                  <a:prstClr val="black"/>
                </a:solidFill>
              </a:rPr>
              <a:t> 제공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- </a:t>
            </a:r>
            <a:r>
              <a:rPr lang="ko-KR" altLang="en-US" sz="1600" dirty="0">
                <a:solidFill>
                  <a:prstClr val="black"/>
                </a:solidFill>
              </a:rPr>
              <a:t>스트리트 </a:t>
            </a:r>
            <a:r>
              <a:rPr lang="ko-KR" altLang="en-US" sz="1600" dirty="0" err="1">
                <a:solidFill>
                  <a:prstClr val="black"/>
                </a:solidFill>
              </a:rPr>
              <a:t>뷰는</a:t>
            </a:r>
            <a:r>
              <a:rPr lang="ko-KR" altLang="en-US" sz="1600" dirty="0">
                <a:solidFill>
                  <a:prstClr val="black"/>
                </a:solidFill>
              </a:rPr>
              <a:t> 실제 거리를 보여줌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74756" y="165387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ko-KR" dirty="0" err="1">
                <a:solidFill>
                  <a:prstClr val="black"/>
                </a:solidFill>
              </a:rPr>
              <a:t>구글</a:t>
            </a:r>
            <a:r>
              <a:rPr lang="ko-KR" altLang="en-US" dirty="0" err="1">
                <a:solidFill>
                  <a:prstClr val="black"/>
                </a:solidFill>
              </a:rPr>
              <a:t>이</a:t>
            </a:r>
            <a:r>
              <a:rPr lang="ko-KR" altLang="ko-KR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2008</a:t>
            </a:r>
            <a:r>
              <a:rPr lang="ko-KR" altLang="ko-KR" dirty="0">
                <a:solidFill>
                  <a:prstClr val="black"/>
                </a:solidFill>
              </a:rPr>
              <a:t>년 발표한 브라우저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 err="1">
                <a:solidFill>
                  <a:prstClr val="black"/>
                </a:solidFill>
              </a:rPr>
              <a:t>구글은</a:t>
            </a:r>
            <a:r>
              <a:rPr lang="ko-KR" altLang="ko-KR" dirty="0">
                <a:solidFill>
                  <a:prstClr val="black"/>
                </a:solidFill>
              </a:rPr>
              <a:t> 크롬을 오픈 소스로서 공개하였다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prstClr val="black"/>
                </a:solidFill>
              </a:rPr>
              <a:t>크롬은 브라우저에서 진화를 거듭하여 웹의 플랫폼으로서</a:t>
            </a:r>
            <a:r>
              <a:rPr lang="en-US" altLang="ko-KR" dirty="0">
                <a:solidFill>
                  <a:prstClr val="black"/>
                </a:solidFill>
              </a:rPr>
              <a:t> OS </a:t>
            </a:r>
            <a:r>
              <a:rPr lang="ko-KR" altLang="ko-KR" dirty="0">
                <a:solidFill>
                  <a:prstClr val="black"/>
                </a:solidFill>
              </a:rPr>
              <a:t>수준으로 발전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8"/>
          <p:cNvSpPr txBox="1">
            <a:spLocks/>
          </p:cNvSpPr>
          <p:nvPr/>
        </p:nvSpPr>
        <p:spPr>
          <a:xfrm>
            <a:off x="251520" y="289706"/>
            <a:ext cx="8642350" cy="62469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3200" b="1" dirty="0" smtClean="0">
                <a:solidFill>
                  <a:prstClr val="white"/>
                </a:solidFill>
              </a:rPr>
              <a:t>4. </a:t>
            </a:r>
            <a:r>
              <a:rPr lang="ko-KR" altLang="en-US" sz="3200" b="1" dirty="0" err="1" smtClean="0">
                <a:solidFill>
                  <a:prstClr val="white"/>
                </a:solidFill>
              </a:rPr>
              <a:t>구글이</a:t>
            </a:r>
            <a:r>
              <a:rPr lang="ko-KR" altLang="en-US" sz="3200" b="1" dirty="0" smtClean="0">
                <a:solidFill>
                  <a:prstClr val="white"/>
                </a:solidFill>
              </a:rPr>
              <a:t> </a:t>
            </a:r>
            <a:r>
              <a:rPr lang="ko-KR" altLang="en-US" sz="3200" b="1" dirty="0">
                <a:solidFill>
                  <a:prstClr val="white"/>
                </a:solidFill>
              </a:rPr>
              <a:t>만드는 세상 </a:t>
            </a:r>
            <a:endParaRPr lang="en-US" altLang="ko-KR" sz="3200" b="1" dirty="0">
              <a:solidFill>
                <a:prstClr val="white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8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9" y="1738056"/>
            <a:ext cx="31051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7" y="4147881"/>
            <a:ext cx="32861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30054" y="217764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sz="1600" b="1" dirty="0">
                <a:solidFill>
                  <a:prstClr val="black"/>
                </a:solidFill>
              </a:rPr>
              <a:t>자율주행 자동차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- 2014</a:t>
            </a:r>
            <a:r>
              <a:rPr lang="ko-KR" altLang="en-US" sz="1600" dirty="0">
                <a:solidFill>
                  <a:prstClr val="black"/>
                </a:solidFill>
              </a:rPr>
              <a:t>년 </a:t>
            </a:r>
            <a:r>
              <a:rPr lang="en-US" altLang="ko-KR" sz="1600" dirty="0">
                <a:solidFill>
                  <a:prstClr val="black"/>
                </a:solidFill>
              </a:rPr>
              <a:t>4</a:t>
            </a:r>
            <a:r>
              <a:rPr lang="ko-KR" altLang="en-US" sz="1600" dirty="0">
                <a:solidFill>
                  <a:prstClr val="black"/>
                </a:solidFill>
              </a:rPr>
              <a:t>월 무인자동차의 도심 주행 성공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ko-KR" altLang="en-US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- </a:t>
            </a:r>
            <a:r>
              <a:rPr lang="ko-KR" altLang="en-US" sz="1600" dirty="0">
                <a:solidFill>
                  <a:prstClr val="black"/>
                </a:solidFill>
              </a:rPr>
              <a:t>차량에 부착된 비디오카메라와 센서 등을 통해 입력한 데이터를 처리하여 주행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030054" y="395333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prstClr val="black"/>
                </a:solidFill>
              </a:rPr>
              <a:t>알파고는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구글의</a:t>
            </a:r>
            <a:r>
              <a:rPr lang="ko-KR" altLang="en-US" dirty="0">
                <a:solidFill>
                  <a:prstClr val="black"/>
                </a:solidFill>
              </a:rPr>
              <a:t> 자회사인 </a:t>
            </a:r>
            <a:r>
              <a:rPr lang="ko-KR" altLang="en-US" dirty="0" err="1">
                <a:solidFill>
                  <a:prstClr val="black"/>
                </a:solidFill>
              </a:rPr>
              <a:t>구글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딥마인드가</a:t>
            </a:r>
            <a:r>
              <a:rPr lang="ko-KR" altLang="en-US" dirty="0">
                <a:solidFill>
                  <a:prstClr val="black"/>
                </a:solidFill>
              </a:rPr>
              <a:t> 개발한 바둑 전문 인공지능 소프트웨어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2016</a:t>
            </a:r>
            <a:r>
              <a:rPr lang="ko-KR" altLang="en-US" dirty="0">
                <a:solidFill>
                  <a:prstClr val="black"/>
                </a:solidFill>
              </a:rPr>
              <a:t>년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월 상금 </a:t>
            </a:r>
            <a:r>
              <a:rPr lang="ko-KR" altLang="en-US" dirty="0" err="1">
                <a:solidFill>
                  <a:prstClr val="black"/>
                </a:solidFill>
              </a:rPr>
              <a:t>백만달러를</a:t>
            </a:r>
            <a:r>
              <a:rPr lang="ko-KR" altLang="en-US" dirty="0">
                <a:solidFill>
                  <a:prstClr val="black"/>
                </a:solidFill>
              </a:rPr>
              <a:t> 걸고 서울에서 열린 </a:t>
            </a:r>
            <a:r>
              <a:rPr lang="ko-KR" altLang="en-US" dirty="0" err="1">
                <a:solidFill>
                  <a:prstClr val="black"/>
                </a:solidFill>
              </a:rPr>
              <a:t>이세돌과의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국 대결에서 </a:t>
            </a:r>
            <a:r>
              <a:rPr lang="ko-KR" altLang="en-US" dirty="0" err="1">
                <a:solidFill>
                  <a:prstClr val="black"/>
                </a:solidFill>
              </a:rPr>
              <a:t>알파고는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대</a:t>
            </a:r>
            <a:r>
              <a:rPr lang="en-US" altLang="ko-KR" dirty="0">
                <a:solidFill>
                  <a:prstClr val="black"/>
                </a:solidFill>
              </a:rPr>
              <a:t>4</a:t>
            </a:r>
            <a:r>
              <a:rPr lang="ko-KR" altLang="en-US" dirty="0">
                <a:solidFill>
                  <a:prstClr val="black"/>
                </a:solidFill>
              </a:rPr>
              <a:t>의 승리를 거두었다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알파고가 인간 바둑의 최고수인 </a:t>
            </a:r>
            <a:r>
              <a:rPr lang="ko-KR" altLang="en-US" dirty="0" err="1">
                <a:solidFill>
                  <a:prstClr val="black"/>
                </a:solidFill>
              </a:rPr>
              <a:t>이세돌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9</a:t>
            </a:r>
            <a:r>
              <a:rPr lang="ko-KR" altLang="en-US" dirty="0">
                <a:solidFill>
                  <a:prstClr val="black"/>
                </a:solidFill>
              </a:rPr>
              <a:t>단을 이김으로써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인공지능에 대한 관심이 고조되는 계기가 되었다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8"/>
          <p:cNvSpPr txBox="1">
            <a:spLocks/>
          </p:cNvSpPr>
          <p:nvPr/>
        </p:nvSpPr>
        <p:spPr>
          <a:xfrm>
            <a:off x="251520" y="289706"/>
            <a:ext cx="8642350" cy="62469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200" b="1" dirty="0" err="1">
                <a:solidFill>
                  <a:prstClr val="white"/>
                </a:solidFill>
              </a:rPr>
              <a:t>구글이</a:t>
            </a:r>
            <a:r>
              <a:rPr lang="ko-KR" altLang="en-US" sz="3200" b="1" dirty="0">
                <a:solidFill>
                  <a:prstClr val="white"/>
                </a:solidFill>
              </a:rPr>
              <a:t> 만드는 세상 </a:t>
            </a:r>
            <a:r>
              <a:rPr lang="en-US" altLang="ko-KR" sz="3200" b="1" dirty="0">
                <a:solidFill>
                  <a:prstClr val="white"/>
                </a:solidFill>
              </a:rPr>
              <a:t>(</a:t>
            </a:r>
            <a:r>
              <a:rPr lang="ko-KR" altLang="en-US" sz="3200" b="1" dirty="0">
                <a:solidFill>
                  <a:prstClr val="white"/>
                </a:solidFill>
              </a:rPr>
              <a:t>계속</a:t>
            </a:r>
            <a:r>
              <a:rPr lang="en-US" altLang="ko-KR" sz="3200" b="1" dirty="0">
                <a:solidFill>
                  <a:prstClr val="white"/>
                </a:solidFill>
              </a:rPr>
              <a:t>)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endParaRPr lang="en-US" altLang="ko-KR" sz="3200" b="1" dirty="0">
              <a:solidFill>
                <a:prstClr val="white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8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구글의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새로운 사업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브라우저 크롬</a:t>
            </a:r>
            <a:r>
              <a:rPr lang="en-US" altLang="ko-KR" b="1" dirty="0" smtClean="0"/>
              <a:t>(Chrome)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2008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구글이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발표한 브라우저</a:t>
            </a:r>
            <a:endParaRPr lang="en-US" altLang="ko-KR" sz="1500" dirty="0" smtClean="0"/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빠르고 간편하게 정보를 보여주는 목적으로 개발함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오픈소스로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공개하여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오픈소스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개발자들에게 크롬의 기능을 향상하는데 기여하게 함으로써 자연스럽게 점유율을 높임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브라우저에서 진화를 거듭하여 웹의 플랫폼으로서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수준으로 발전하고 있음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endParaRPr lang="ko-KR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395162" y="3861048"/>
            <a:ext cx="8137278" cy="290291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Blip>
                <a:blip r:embed="rId2"/>
              </a:buBlip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구글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지도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(Google Maps)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구글에서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제공하는 지도 서비스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위성 사진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스트리트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뷰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360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도 거리 파노라마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뷰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실시간 교통 상황을 보여줌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도보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자동차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자전거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대중교통의 경로를 제공함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지도의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길찾기는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현지 대중교통과 연동하여 오픈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로 제공됨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28546"/>
            <a:ext cx="2328711" cy="185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65104"/>
            <a:ext cx="2329200" cy="18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937" y="-24500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구글의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새로운 사업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smtClean="0"/>
              <a:t>자율주행 자동차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자율주행 자동차 프로젝트의 결과로 자회사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웨이모를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설립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차량에 부착된 비디오 카메라와 센서 등을 통해 입력한 데이터를 처리하여 주행함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완전 자율주행 기술을 세계 각국의 도시의 택시나 물류 차량 등 상업적 이용이 가능한 서비스를 제공하는 것을 목표로 함</a:t>
            </a: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395162" y="3861048"/>
            <a:ext cx="8137278" cy="290291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Blip>
                <a:blip r:embed="rId2"/>
              </a:buBlip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딥마인드의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알파고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AlphaGo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구글의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자회사인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딥마인드가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개발한 바둑 전문 인공지능       소프트웨어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2016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월 서울에서 열린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이세돌과의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국 대결에서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알파고는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대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의 승리를 거둠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인간 바둑의 최고수인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이세돌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단을 이김으로써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인공지능에 대한 관심이 고조되는 계기가 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28471"/>
            <a:ext cx="2329200" cy="185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365104"/>
            <a:ext cx="2329199" cy="186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505" y="979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구글의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새로운 사업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어시스턴트</a:t>
            </a:r>
            <a:r>
              <a:rPr lang="en-US" altLang="ko-KR" b="1" dirty="0" smtClean="0"/>
              <a:t>(Google Assistant)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구글이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2016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월 발표한 지능형 가상 비서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2017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년에는 타사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스마트폰에도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채용되기 시작하였으며 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iOS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운영체제의 독립적인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앱으로도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출시됨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자동차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TV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등 다양한 장치를 지원하도록 확대됨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571750" lvl="5" indent="0">
              <a:lnSpc>
                <a:spcPts val="2200"/>
              </a:lnSpc>
              <a:buNone/>
            </a:pPr>
            <a:endParaRPr lang="ko-KR" altLang="en-US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395162" y="3645024"/>
            <a:ext cx="8137278" cy="290291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Blip>
                <a:blip r:embed="rId2"/>
              </a:buBlip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코틀린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Kotlin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00350" lvl="5">
              <a:lnSpc>
                <a:spcPts val="2200"/>
              </a:lnSpc>
            </a:pP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2017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I/O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코틀린을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공식 언어로 추가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en-US" altLang="ko-KR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JetBrains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2011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공개한 프로그래밍 언어</a:t>
            </a:r>
            <a:endParaRPr lang="en-US" altLang="ko-KR" sz="1500" dirty="0" smtClean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JVM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기반의 언어이며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Java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와의 상호 운용을 지원하고 간결한 문법을 가지고 있음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JVM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바이트코드가 기본이지만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Kotlin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/Native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컴파일러를 사용하여 기계어로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컴파일하는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것이 가능함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스튜디오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3.0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이후 버전부터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코틀린이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기본적으로 포함되어 있음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1321"/>
            <a:ext cx="2329200" cy="189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149080"/>
            <a:ext cx="1872207" cy="186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153" y="979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/>
          <p:cNvSpPr txBox="1">
            <a:spLocks/>
          </p:cNvSpPr>
          <p:nvPr/>
        </p:nvSpPr>
        <p:spPr>
          <a:xfrm>
            <a:off x="107504" y="116632"/>
            <a:ext cx="5437667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ea typeface="나눔고딕" pitchFamily="50" charset="-127"/>
                <a:cs typeface="Tahoma" pitchFamily="34" charset="0"/>
              </a:rPr>
              <a:t>3. </a:t>
            </a:r>
            <a:r>
              <a:rPr lang="ko-KR" altLang="en-US" sz="3200" b="1" dirty="0" err="1">
                <a:ea typeface="나눔고딕" pitchFamily="50" charset="-127"/>
                <a:cs typeface="Tahoma" pitchFamily="34" charset="0"/>
              </a:rPr>
              <a:t>안드로이드</a:t>
            </a:r>
            <a:r>
              <a:rPr lang="ko-KR" altLang="en-US" sz="3200" b="1" dirty="0"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3200" b="1" dirty="0" smtClean="0">
                <a:ea typeface="나눔고딕" pitchFamily="50" charset="-127"/>
                <a:cs typeface="Tahoma" pitchFamily="34" charset="0"/>
              </a:rPr>
              <a:t>소개</a:t>
            </a:r>
            <a:endParaRPr lang="ko-KR" altLang="en-US" sz="3200" b="1" dirty="0"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611560" y="764704"/>
            <a:ext cx="78581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휴먼세엑스포" pitchFamily="18" charset="-127"/>
              <a:buChar char="■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Font typeface="Wingdings" panose="05000000000000000000" pitchFamily="2" charset="2"/>
              <a:buChar char="v"/>
              <a:defRPr kumimoji="1" sz="2000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u"/>
              <a:defRPr kumimoji="1" sz="1600">
                <a:solidFill>
                  <a:srgbClr val="009900"/>
                </a:solidFill>
                <a:latin typeface="+mn-lt"/>
                <a:ea typeface="+mn-ea"/>
              </a:defRPr>
            </a:lvl3pPr>
            <a:lvl4pPr marL="1520825" indent="-149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umimoji="1" sz="1200">
                <a:solidFill>
                  <a:srgbClr val="C00000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anose="05000000000000000000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4C85D2"/>
              </a:buClr>
              <a:buFont typeface="Wingdings" pitchFamily="2" charset="2"/>
              <a:buChar char="§"/>
              <a:defRPr kumimoji="1" sz="12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Tx/>
              <a:buFont typeface="휴먼세엑스포" pitchFamily="18" charset="-127"/>
              <a:buChar char="■"/>
              <a:tabLst/>
              <a:defRPr/>
            </a:pP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휴먼세엑스포"/>
                <a:cs typeface="+mn-cs"/>
              </a:rPr>
              <a:t>Android </a:t>
            </a: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휴먼세엑스포"/>
                <a:cs typeface="+mn-cs"/>
              </a:rPr>
              <a:t>정의</a:t>
            </a:r>
          </a:p>
          <a:p>
            <a:pPr marL="7429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모바일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 디바이스를 위한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휴먼세엑스포"/>
              </a:rPr>
              <a:t>운영체제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와 </a:t>
            </a: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휴먼세엑스포"/>
              </a:rPr>
              <a:t>미들웨어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 그리고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휴먼세엑스포"/>
              </a:rPr>
              <a:t>핵심 애플리케이션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을 포함하고 있는 소프트웨어 </a:t>
            </a: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스택</a:t>
            </a:r>
            <a:endParaRPr kumimoji="1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ea typeface="휴먼세엑스포"/>
            </a:endParaRPr>
          </a:p>
          <a:p>
            <a:pPr marL="7429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Java/</a:t>
            </a: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코틀린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언어로 애플리케이션 개발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ea typeface="휴먼세엑스포"/>
            </a:endParaRPr>
          </a:p>
          <a:p>
            <a:pPr marL="1143000" marR="0" lvl="2" indent="-2286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컴파일된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바이트코드를 구동할 수 있는 런타임 라이브러리 제공</a:t>
            </a: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ea typeface="휴먼세엑스포"/>
            </a:endParaRPr>
          </a:p>
          <a:p>
            <a:pPr marL="1143000" marR="0" lvl="2" indent="-2286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안드로이드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SDK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: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각종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Tool, API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제공</a:t>
            </a: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ea typeface="휴먼세엑스포"/>
            </a:endParaRPr>
          </a:p>
          <a:p>
            <a:pPr marL="1143000" marR="0" lvl="2" indent="-2286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달빅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(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Dalvik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)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가상 머신 상에서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실행</a:t>
            </a: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ea typeface="휴먼세엑스포"/>
            </a:endParaRPr>
          </a:p>
          <a:p>
            <a:pPr marL="1520825" marR="0" lvl="3" indent="-149225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휴먼세엑스포"/>
              </a:rPr>
              <a:t>모바일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휴먼세엑스포"/>
              </a:rPr>
              <a:t> 기기를 위해 설계된 가상 머신</a:t>
            </a:r>
            <a:endParaRPr kumimoji="1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휴먼세엑스포"/>
            </a:endParaRPr>
          </a:p>
          <a:p>
            <a:pPr marL="7429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Linux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 </a:t>
            </a: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커널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휴먼세엑스포"/>
              </a:rPr>
              <a:t> 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ea typeface="휴먼세엑스포"/>
            </a:endParaRPr>
          </a:p>
          <a:p>
            <a:pPr marL="1143000" marR="0" lvl="2" indent="-22860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다양한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android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 시스템 컴포넌트에서 사용되는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C/C++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ea typeface="휴먼세엑스포"/>
              </a:rPr>
              <a:t>라이브러리</a:t>
            </a: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ea typeface="휴먼세엑스포"/>
            </a:endParaRPr>
          </a:p>
        </p:txBody>
      </p:sp>
    </p:spTree>
    <p:extLst>
      <p:ext uri="{BB962C8B-B14F-4D97-AF65-F5344CB8AC3E}">
        <p14:creationId xmlns:p14="http://schemas.microsoft.com/office/powerpoint/2010/main" val="232080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24072"/>
            <a:ext cx="7467600" cy="63408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안드로이드의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탄생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11560" y="980728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2005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년에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안드로이드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㈜ 인수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2007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년에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OHA(Open Handset Alliance)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라는 컨소시엄 구성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2007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안드로이드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SDK 1.0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발표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최초의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안드로이드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폰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: HTC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G1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앤디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루빈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-&gt;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4" name="_x44735920" descr="EMB0000127813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12975"/>
            <a:ext cx="2736304" cy="365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63" y="3198168"/>
            <a:ext cx="5279167" cy="341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3528" y="1628800"/>
            <a:ext cx="86471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</a:rPr>
              <a:t>안드로이드는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앤디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루빈이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2003</a:t>
            </a:r>
            <a:r>
              <a:rPr lang="ko-KR" altLang="en-US" dirty="0">
                <a:solidFill>
                  <a:prstClr val="black"/>
                </a:solidFill>
              </a:rPr>
              <a:t>년 미국 캘리포니아 주의 </a:t>
            </a:r>
            <a:r>
              <a:rPr lang="ko-KR" altLang="en-US" dirty="0" err="1">
                <a:solidFill>
                  <a:prstClr val="black"/>
                </a:solidFill>
              </a:rPr>
              <a:t>팔로알토에</a:t>
            </a:r>
            <a:r>
              <a:rPr lang="ko-KR" altLang="en-US" dirty="0">
                <a:solidFill>
                  <a:prstClr val="black"/>
                </a:solidFill>
              </a:rPr>
              <a:t> 설립한 </a:t>
            </a:r>
            <a:r>
              <a:rPr lang="ko-KR" altLang="en-US" dirty="0" err="1">
                <a:solidFill>
                  <a:prstClr val="black"/>
                </a:solidFill>
              </a:rPr>
              <a:t>안드로이드</a:t>
            </a:r>
            <a:r>
              <a:rPr lang="ko-KR" altLang="en-US" dirty="0">
                <a:solidFill>
                  <a:prstClr val="black"/>
                </a:solidFill>
              </a:rPr>
              <a:t> 사에서 개발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err="1">
                <a:solidFill>
                  <a:prstClr val="black"/>
                </a:solidFill>
              </a:rPr>
              <a:t>루빈은</a:t>
            </a:r>
            <a:r>
              <a:rPr lang="ko-KR" altLang="en-US" dirty="0">
                <a:solidFill>
                  <a:prstClr val="black"/>
                </a:solidFill>
              </a:rPr>
              <a:t> 개발자 들과 함께 </a:t>
            </a:r>
            <a:r>
              <a:rPr lang="en-US" altLang="ko-KR" dirty="0">
                <a:solidFill>
                  <a:prstClr val="black"/>
                </a:solidFill>
              </a:rPr>
              <a:t>2004</a:t>
            </a:r>
            <a:r>
              <a:rPr lang="ko-KR" altLang="en-US" dirty="0">
                <a:solidFill>
                  <a:prstClr val="black"/>
                </a:solidFill>
              </a:rPr>
              <a:t>년 삼성전자를 찾아 </a:t>
            </a:r>
            <a:r>
              <a:rPr lang="ko-KR" altLang="en-US" dirty="0" err="1">
                <a:solidFill>
                  <a:prstClr val="black"/>
                </a:solidFill>
              </a:rPr>
              <a:t>안드로이드를</a:t>
            </a:r>
            <a:r>
              <a:rPr lang="ko-KR" altLang="en-US" dirty="0">
                <a:solidFill>
                  <a:prstClr val="black"/>
                </a:solidFill>
              </a:rPr>
              <a:t> 소개하고 매각을 제안한 적이 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2005</a:t>
            </a:r>
            <a:r>
              <a:rPr lang="ko-KR" altLang="en-US" dirty="0">
                <a:solidFill>
                  <a:prstClr val="black"/>
                </a:solidFill>
              </a:rPr>
              <a:t>년 </a:t>
            </a:r>
            <a:r>
              <a:rPr lang="en-US" altLang="ko-KR" dirty="0">
                <a:solidFill>
                  <a:prstClr val="black"/>
                </a:solidFill>
              </a:rPr>
              <a:t>7</a:t>
            </a:r>
            <a:r>
              <a:rPr lang="ko-KR" altLang="en-US" dirty="0">
                <a:solidFill>
                  <a:prstClr val="black"/>
                </a:solidFill>
              </a:rPr>
              <a:t>월에 </a:t>
            </a:r>
            <a:r>
              <a:rPr lang="ko-KR" altLang="en-US" dirty="0" err="1">
                <a:solidFill>
                  <a:prstClr val="black"/>
                </a:solidFill>
              </a:rPr>
              <a:t>구글은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안드로이드</a:t>
            </a:r>
            <a:r>
              <a:rPr lang="ko-KR" altLang="en-US" dirty="0">
                <a:solidFill>
                  <a:prstClr val="black"/>
                </a:solidFill>
              </a:rPr>
              <a:t> 사를 인수하였다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</a:rPr>
              <a:t>앤디</a:t>
            </a:r>
            <a:r>
              <a:rPr lang="ko-KR" altLang="en-US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 err="1">
                <a:solidFill>
                  <a:prstClr val="white"/>
                </a:solidFill>
              </a:rPr>
              <a:t>루빈과</a:t>
            </a:r>
            <a:r>
              <a:rPr lang="ko-KR" altLang="en-US" sz="4000" b="1" dirty="0">
                <a:solidFill>
                  <a:prstClr val="white"/>
                </a:solidFill>
              </a:rPr>
              <a:t> </a:t>
            </a:r>
            <a:r>
              <a:rPr lang="ko-KR" altLang="en-US" sz="4000" b="1" dirty="0" err="1">
                <a:solidFill>
                  <a:prstClr val="white"/>
                </a:solidFill>
              </a:rPr>
              <a:t>안드로이드</a:t>
            </a:r>
            <a:endParaRPr lang="en-US" altLang="ko-KR" sz="4000" b="1" dirty="0">
              <a:solidFill>
                <a:prstClr val="white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1188" y="4488438"/>
            <a:ext cx="7921626" cy="2036906"/>
          </a:xfrm>
          <a:prstGeom prst="roundRect">
            <a:avLst>
              <a:gd name="adj" fmla="val 3281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395536" y="413020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1. </a:t>
            </a:r>
            <a:r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안드로이드의 진화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95535" y="958134"/>
            <a:ext cx="8497640" cy="563951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안드로이드의 역사</a:t>
            </a: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2003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앤디 루빈이 미국 캘리포니아 주의 팔로알토에 설립한 안드로이드 사에서 개발함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2005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구글이 안드로이드를 인수함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2007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구글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HTC,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인텔 등의 회사들로 구성된 컨소시엄인  오픈 핸드셋 얼라이언스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(OHA)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가 모바일 기기의 공개 표준을 개발하는 것을 목표로 결성됨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2008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10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월 안드로이드가 오픈소스로 선언됨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 운영체제 버전</a:t>
            </a: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2007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11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월 안드로이드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1.0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알파 버전부터 시작하여 꾸준히 업데이트 되고 있음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2009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년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4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월에 발표된 </a:t>
            </a:r>
            <a:r>
              <a:rPr kumimoji="0" lang="en-US" altLang="ko-KR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1.5 </a:t>
            </a:r>
            <a:r>
              <a:rPr kumimoji="0" lang="ko-KR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버전부터 알파벳 순서에 따라 디저트 이름을 붙여 부르고 있음</a:t>
            </a:r>
            <a:endParaRPr kumimoji="0" lang="en-US" altLang="ko-KR" sz="15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457200" marR="0" lvl="1" indent="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39552" y="4509120"/>
            <a:ext cx="5184576" cy="22322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2009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1.5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컵케이크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(Cupcake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2009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1.6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도넛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Donut)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2009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2.0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에클레어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Eclair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2010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2.2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프로요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Froyo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2010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2.3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진저브레드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Gingerbread)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2011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3.0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허니콤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Honeycomb)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2011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4.0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아이스크림샌드위치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IcecreamSandwitch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788024" y="4509120"/>
            <a:ext cx="3384376" cy="22322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2012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4.1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젤리빈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(Jelly Bean) 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2013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4.4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킷캣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KitKat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) 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2014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5.0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롤리팝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(Lollipop)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2015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6.0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마시멜로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(Marshmallow)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2016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7.0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누가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(Nougat)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2018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8.0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오레오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Oreo)</a:t>
            </a:r>
          </a:p>
          <a:p>
            <a:pPr marL="457200" lvl="1" indent="0">
              <a:lnSpc>
                <a:spcPts val="2000"/>
              </a:lnSpc>
              <a:buFont typeface="Arial" pitchFamily="34" charset="0"/>
              <a:buNone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2018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9.0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(Pie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prstClr val="white"/>
                </a:solidFill>
              </a:rPr>
              <a:t>안드로이드</a:t>
            </a:r>
            <a:r>
              <a:rPr lang="ko-KR" altLang="en-US" sz="4000" b="1" dirty="0">
                <a:solidFill>
                  <a:prstClr val="white"/>
                </a:solidFill>
              </a:rPr>
              <a:t> 버전</a:t>
            </a:r>
            <a:endParaRPr lang="en-US" altLang="ko-KR" sz="4000" b="1" dirty="0">
              <a:solidFill>
                <a:prstClr val="white"/>
              </a:solidFill>
              <a:cs typeface="Tahoma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73284" y="941671"/>
            <a:ext cx="8402910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177800" algn="l"/>
                <a:tab pos="803275" algn="l"/>
              </a:tabLst>
              <a:defRPr/>
            </a:pPr>
            <a:r>
              <a:rPr lang="ko-KR" altLang="en-US" sz="1400" dirty="0" err="1">
                <a:solidFill>
                  <a:prstClr val="white"/>
                </a:solidFill>
              </a:rPr>
              <a:t>구글의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 err="1">
                <a:solidFill>
                  <a:prstClr val="white"/>
                </a:solidFill>
              </a:rPr>
              <a:t>안드로이드</a:t>
            </a:r>
            <a:r>
              <a:rPr lang="ko-KR" altLang="en-US" sz="1400" dirty="0">
                <a:solidFill>
                  <a:prstClr val="white"/>
                </a:solidFill>
              </a:rPr>
              <a:t> 버전 역사</a:t>
            </a:r>
            <a:endParaRPr kumimoji="1" lang="en-US" altLang="ko-KR" sz="1300" dirty="0">
              <a:solidFill>
                <a:prstClr val="white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2" descr="C:\Users\한혜인\Downloads\aa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98330"/>
            <a:ext cx="5832648" cy="591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93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/>
          <p:cNvSpPr txBox="1">
            <a:spLocks/>
          </p:cNvSpPr>
          <p:nvPr/>
        </p:nvSpPr>
        <p:spPr>
          <a:xfrm>
            <a:off x="215516" y="0"/>
            <a:ext cx="756084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안드로이드의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진화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131488" y="426444"/>
            <a:ext cx="8497640" cy="55672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Blip>
                <a:blip r:embed="rId2"/>
              </a:buBlip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버전 진화 과정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4" y="1268760"/>
            <a:ext cx="8352580" cy="15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772512" y="3412672"/>
            <a:ext cx="2160240" cy="1393853"/>
            <a:chOff x="2771800" y="3501008"/>
            <a:chExt cx="2160240" cy="13938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28734" t="33600" r="34254" b="23001"/>
            <a:stretch/>
          </p:blipFill>
          <p:spPr>
            <a:xfrm>
              <a:off x="3095836" y="3639670"/>
              <a:ext cx="1476164" cy="9736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16175" y="4617862"/>
              <a:ext cx="835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버전 </a:t>
              </a:r>
              <a:r>
                <a:rPr lang="en-US" altLang="ko-KR" sz="1200" dirty="0" smtClean="0"/>
                <a:t>10.0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800" y="3501008"/>
              <a:ext cx="2160240" cy="13938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아래쪽 화살표 9"/>
          <p:cNvSpPr/>
          <p:nvPr/>
        </p:nvSpPr>
        <p:spPr>
          <a:xfrm flipH="1">
            <a:off x="3779911" y="2802958"/>
            <a:ext cx="145443" cy="554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25868" y="578235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버젼</a:t>
            </a:r>
            <a:r>
              <a:rPr lang="en-US" altLang="ko-KR" dirty="0" smtClean="0"/>
              <a:t>11.0  ?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08516" y="5599886"/>
            <a:ext cx="2088232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3779911" y="4941168"/>
            <a:ext cx="145443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9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/>
          <p:cNvSpPr txBox="1">
            <a:spLocks/>
          </p:cNvSpPr>
          <p:nvPr/>
        </p:nvSpPr>
        <p:spPr>
          <a:xfrm>
            <a:off x="251520" y="33192"/>
            <a:ext cx="6840760" cy="54868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버전의 현재  </a:t>
            </a:r>
            <a:endParaRPr lang="ko-KR" altLang="en-US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4DAF753-4CE3-B6CC-063B-3D0134BA55AE}"/>
              </a:ext>
            </a:extLst>
          </p:cNvPr>
          <p:cNvGrpSpPr/>
          <p:nvPr/>
        </p:nvGrpSpPr>
        <p:grpSpPr>
          <a:xfrm>
            <a:off x="899592" y="715145"/>
            <a:ext cx="6552728" cy="5832648"/>
            <a:chOff x="1828495" y="1434944"/>
            <a:chExt cx="5551817" cy="504781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47E2E3D-FBBC-2953-FC73-C9181069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495" y="1434944"/>
              <a:ext cx="5551817" cy="173688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FA471389-5445-A24B-40F4-4D53EDA4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495" y="3171825"/>
              <a:ext cx="5551817" cy="3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21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95536" y="413020"/>
            <a:ext cx="7560840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에브리웨어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(Everywhere)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536" y="958134"/>
            <a:ext cx="8137278" cy="29029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씽</a:t>
            </a:r>
            <a:r>
              <a:rPr lang="ko-KR" altLang="en-US" b="1" dirty="0" err="1"/>
              <a:t>즈</a:t>
            </a:r>
            <a:r>
              <a:rPr lang="en-US" altLang="ko-KR" b="1" dirty="0" smtClean="0"/>
              <a:t>(Android Things)</a:t>
            </a:r>
            <a:endParaRPr lang="en-US" altLang="ko-KR" b="1" dirty="0"/>
          </a:p>
          <a:p>
            <a:pPr marL="2857500" lvl="5" indent="-285750">
              <a:lnSpc>
                <a:spcPts val="2200"/>
              </a:lnSpc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2015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I/O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에서 사물인터넷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IoT:Internet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of Things)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을 위해 공개한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OS</a:t>
            </a:r>
            <a:endParaRPr lang="en-US" altLang="ko-KR" sz="1500" dirty="0" smtClean="0"/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개발자와 제조업체가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OS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를 기반으로 모든 기기를 연결할 수 있도록 한 플랫폼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0" lvl="5" indent="-285750">
              <a:lnSpc>
                <a:spcPts val="22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음향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조명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TV,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에어컨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등에 탑재하여 모든 사물을 인터넷에 접속시켜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스마트폰으로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조작이 가능하게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24939"/>
            <a:ext cx="2328712" cy="18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395162" y="3861048"/>
            <a:ext cx="8137278" cy="290291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itchFamily="34" charset="0"/>
              <a:buBlip>
                <a:blip r:embed="rId2"/>
              </a:buBlip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웨어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OS(Wear OS)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스마트 시계와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웨어러블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컴퓨터 등을 위한 운영체제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운영체제만을 지원하는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OS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로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시작하였으나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    2018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년에는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아이폰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사용자들까지도 포용하게 변경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터치 스크린으로도 조작이 가능하고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구글의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음성인식 비서인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어시스턴트를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지원함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  <a:p>
            <a:pPr marL="2800350" lvl="5">
              <a:lnSpc>
                <a:spcPts val="2200"/>
              </a:lnSpc>
            </a:pP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캘린더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메모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지도 등 일상생황에서 필요한 </a:t>
            </a:r>
            <a:r>
              <a:rPr lang="ko-KR" alt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앱을</a:t>
            </a:r>
            <a:r>
              <a:rPr lang="ko-KR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itchFamily="18" charset="-127"/>
                <a:ea typeface="HY견고딕" pitchFamily="18" charset="-127"/>
              </a:rPr>
              <a:t> 지원함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5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65104"/>
            <a:ext cx="2329200" cy="186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937" y="979"/>
            <a:ext cx="164606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1058</Words>
  <Application>Microsoft Office PowerPoint</Application>
  <PresentationFormat>화면 슬라이드 쇼(4:3)</PresentationFormat>
  <Paragraphs>146</Paragraphs>
  <Slides>19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Office 테마</vt:lpstr>
      <vt:lpstr>1_Office 테마</vt:lpstr>
      <vt:lpstr>2_Office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SMC_mCare_Flow_Screen_Rev.1.2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안드로이드 에코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induk</dc:creator>
  <cp:lastModifiedBy>induk</cp:lastModifiedBy>
  <cp:revision>49</cp:revision>
  <dcterms:created xsi:type="dcterms:W3CDTF">2017-03-07T02:52:17Z</dcterms:created>
  <dcterms:modified xsi:type="dcterms:W3CDTF">2023-03-06T04:31:42Z</dcterms:modified>
</cp:coreProperties>
</file>